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5" r:id="rId7"/>
    <p:sldId id="267" r:id="rId8"/>
    <p:sldId id="262" r:id="rId9"/>
    <p:sldId id="263" r:id="rId10"/>
    <p:sldId id="264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hompchom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756568"/>
          </a:xfrm>
        </p:spPr>
        <p:txBody>
          <a:bodyPr>
            <a:noAutofit/>
          </a:bodyPr>
          <a:lstStyle/>
          <a:p>
            <a:r>
              <a:rPr lang="en-US" sz="4800" b="1" dirty="0"/>
              <a:t>Introduction to Grammar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13887"/>
            <a:ext cx="8001000" cy="2944113"/>
          </a:xfrm>
        </p:spPr>
        <p:txBody>
          <a:bodyPr/>
          <a:lstStyle/>
          <a:p>
            <a:r>
              <a:rPr lang="en-US" b="1" dirty="0">
                <a:solidFill>
                  <a:srgbClr val="262626"/>
                </a:solidFill>
              </a:rPr>
              <a:t>Hauser Jr. Sr. High School | English Language Arts</a:t>
            </a:r>
          </a:p>
        </p:txBody>
      </p:sp>
    </p:spTree>
    <p:extLst>
      <p:ext uri="{BB962C8B-B14F-4D97-AF65-F5344CB8AC3E}">
        <p14:creationId xmlns:p14="http://schemas.microsoft.com/office/powerpoint/2010/main" val="316747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of a Sentence: Indirect Object</a:t>
            </a:r>
          </a:p>
        </p:txBody>
      </p:sp>
      <p:pic>
        <p:nvPicPr>
          <p:cNvPr id="4" name="Picture 3" descr="Screen Shot 2015-06-14 at 9.5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2797"/>
            <a:ext cx="914400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1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Adjective</a:t>
            </a:r>
          </a:p>
        </p:txBody>
      </p:sp>
      <p:pic>
        <p:nvPicPr>
          <p:cNvPr id="4" name="Picture 3" descr="Screen Shot 2015-06-14 at 10.3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5" y="2834672"/>
            <a:ext cx="8757245" cy="160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Adverb</a:t>
            </a:r>
          </a:p>
        </p:txBody>
      </p:sp>
      <p:pic>
        <p:nvPicPr>
          <p:cNvPr id="4" name="Picture 3" descr="Screen Shot 2015-06-14 at 10.3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8" y="3143585"/>
            <a:ext cx="8722452" cy="15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Preposition</a:t>
            </a:r>
          </a:p>
        </p:txBody>
      </p:sp>
      <p:pic>
        <p:nvPicPr>
          <p:cNvPr id="4" name="Picture 3" descr="Screen Shot 2015-06-14 at 10.3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55" y="2890614"/>
            <a:ext cx="7584845" cy="19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8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/>
              <a:t>Prepositions</a:t>
            </a:r>
          </a:p>
        </p:txBody>
      </p:sp>
      <p:pic>
        <p:nvPicPr>
          <p:cNvPr id="4" name="Picture 3" descr="what-is-a-preposition-example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97" y="1695690"/>
            <a:ext cx="4937431" cy="4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262626"/>
                </a:solidFill>
              </a:rPr>
              <a:t>Conjunctions connect clauses or sentences together.</a:t>
            </a:r>
          </a:p>
          <a:p>
            <a:r>
              <a:rPr lang="en-US" sz="3200" b="1" dirty="0"/>
              <a:t>Examples: and, but, or, yet, however, etc. </a:t>
            </a:r>
          </a:p>
        </p:txBody>
      </p:sp>
    </p:spTree>
    <p:extLst>
      <p:ext uri="{BB962C8B-B14F-4D97-AF65-F5344CB8AC3E}">
        <p14:creationId xmlns:p14="http://schemas.microsoft.com/office/powerpoint/2010/main" val="59619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Interjections are also called exclamations. These are used to express emotion or sentiment. </a:t>
            </a:r>
          </a:p>
          <a:p>
            <a:r>
              <a:rPr lang="en-US" sz="3200" b="1" dirty="0"/>
              <a:t>Examples: Yeah! Hey! Oh snap!</a:t>
            </a:r>
          </a:p>
        </p:txBody>
      </p:sp>
    </p:spTree>
    <p:extLst>
      <p:ext uri="{BB962C8B-B14F-4D97-AF65-F5344CB8AC3E}">
        <p14:creationId xmlns:p14="http://schemas.microsoft.com/office/powerpoint/2010/main" val="44355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Articles=</a:t>
            </a:r>
          </a:p>
          <a:p>
            <a:r>
              <a:rPr lang="en-US" sz="4800" b="1" dirty="0"/>
              <a:t>A</a:t>
            </a:r>
          </a:p>
          <a:p>
            <a:r>
              <a:rPr lang="en-US" sz="4800" b="1" dirty="0"/>
              <a:t>An</a:t>
            </a:r>
          </a:p>
          <a:p>
            <a:r>
              <a:rPr lang="en-US" sz="4800" b="1" dirty="0"/>
              <a:t>The </a:t>
            </a:r>
          </a:p>
        </p:txBody>
      </p:sp>
    </p:spTree>
    <p:extLst>
      <p:ext uri="{BB962C8B-B14F-4D97-AF65-F5344CB8AC3E}">
        <p14:creationId xmlns:p14="http://schemas.microsoft.com/office/powerpoint/2010/main" val="2764724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/>
              <a:t>Here is one that you probably haven’t heard of before. A gerund is a noun made from verb by adding “</a:t>
            </a:r>
            <a:r>
              <a:rPr lang="en-US" sz="4000" b="1" dirty="0" err="1"/>
              <a:t>ing</a:t>
            </a:r>
            <a:r>
              <a:rPr lang="en-US" sz="4000" b="1" dirty="0"/>
              <a:t>”.</a:t>
            </a:r>
          </a:p>
          <a:p>
            <a:r>
              <a:rPr lang="en-US" sz="2800" b="1" dirty="0"/>
              <a:t>Examples: I did the </a:t>
            </a:r>
            <a:r>
              <a:rPr lang="en-US" sz="2800" b="1" dirty="0">
                <a:solidFill>
                  <a:srgbClr val="7A9610"/>
                </a:solidFill>
              </a:rPr>
              <a:t>reading</a:t>
            </a:r>
            <a:r>
              <a:rPr lang="en-US" sz="2800" b="1" dirty="0"/>
              <a:t>. The </a:t>
            </a:r>
            <a:r>
              <a:rPr lang="en-US" sz="2800" b="1" dirty="0">
                <a:solidFill>
                  <a:srgbClr val="7A9610"/>
                </a:solidFill>
              </a:rPr>
              <a:t>swimming</a:t>
            </a:r>
            <a:r>
              <a:rPr lang="en-US" sz="2800" b="1" dirty="0"/>
              <a:t> was rough. </a:t>
            </a:r>
            <a:r>
              <a:rPr lang="en-US" sz="2800" b="1" dirty="0">
                <a:solidFill>
                  <a:srgbClr val="7A9610"/>
                </a:solidFill>
              </a:rPr>
              <a:t>Eating</a:t>
            </a:r>
            <a:r>
              <a:rPr lang="en-US" sz="2800" b="1" dirty="0"/>
              <a:t> ice cream is amazing.</a:t>
            </a:r>
          </a:p>
        </p:txBody>
      </p:sp>
    </p:spTree>
    <p:extLst>
      <p:ext uri="{BB962C8B-B14F-4D97-AF65-F5344CB8AC3E}">
        <p14:creationId xmlns:p14="http://schemas.microsoft.com/office/powerpoint/2010/main" val="102264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5503599"/>
            <a:ext cx="7610476" cy="762730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http://www.chompchomp.com</a:t>
            </a:r>
            <a:r>
              <a:rPr lang="en-US" dirty="0"/>
              <a:t> </a:t>
            </a:r>
          </a:p>
        </p:txBody>
      </p:sp>
      <p:pic>
        <p:nvPicPr>
          <p:cNvPr id="4" name="Picture 3" descr="Screen Shot 2015-10-03 at 10.56.4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4" y="2428920"/>
            <a:ext cx="7130005" cy="27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4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grammar?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72" y="2330938"/>
            <a:ext cx="8098628" cy="393539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262626"/>
                </a:solidFill>
              </a:rPr>
              <a:t>Grammar is the master lexicon (vocabulary/dictionary) of any language. </a:t>
            </a:r>
          </a:p>
          <a:p>
            <a:r>
              <a:rPr lang="en-US" sz="2400" b="1" dirty="0">
                <a:solidFill>
                  <a:srgbClr val="262626"/>
                </a:solidFill>
              </a:rPr>
              <a:t>Linguistics is the study of languages.</a:t>
            </a:r>
          </a:p>
          <a:p>
            <a:r>
              <a:rPr lang="en-US" sz="2400" b="1" dirty="0">
                <a:solidFill>
                  <a:srgbClr val="262626"/>
                </a:solidFill>
              </a:rPr>
              <a:t>In linguistics and grammar, there are two important things we study:</a:t>
            </a:r>
          </a:p>
          <a:p>
            <a:pPr lvl="1"/>
            <a:r>
              <a:rPr lang="en-US" sz="2400" b="1" dirty="0">
                <a:solidFill>
                  <a:srgbClr val="262626"/>
                </a:solidFill>
              </a:rPr>
              <a:t>1. Syntax: the structure or word order of a language</a:t>
            </a:r>
          </a:p>
          <a:p>
            <a:pPr lvl="1"/>
            <a:r>
              <a:rPr lang="en-US" sz="2400" b="1" dirty="0">
                <a:solidFill>
                  <a:srgbClr val="262626"/>
                </a:solidFill>
              </a:rPr>
              <a:t>2. Semantics: the meaning of words or combinations of words</a:t>
            </a:r>
          </a:p>
        </p:txBody>
      </p:sp>
    </p:spTree>
    <p:extLst>
      <p:ext uri="{BB962C8B-B14F-4D97-AF65-F5344CB8AC3E}">
        <p14:creationId xmlns:p14="http://schemas.microsoft.com/office/powerpoint/2010/main" val="295371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S-V-O 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English language, the common syntax or order is: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ubject (Noun)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erb (Verb)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bject (Noun)</a:t>
            </a:r>
          </a:p>
        </p:txBody>
      </p:sp>
    </p:spTree>
    <p:extLst>
      <p:ext uri="{BB962C8B-B14F-4D97-AF65-F5344CB8AC3E}">
        <p14:creationId xmlns:p14="http://schemas.microsoft.com/office/powerpoint/2010/main" val="38454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NOUN</a:t>
            </a:r>
          </a:p>
        </p:txBody>
      </p:sp>
      <p:pic>
        <p:nvPicPr>
          <p:cNvPr id="6" name="Picture 5" descr="Screen Shot 2015-06-14 at 9.1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5068"/>
            <a:ext cx="9144000" cy="218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5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VERB</a:t>
            </a:r>
          </a:p>
        </p:txBody>
      </p:sp>
      <p:pic>
        <p:nvPicPr>
          <p:cNvPr id="4" name="Picture 3" descr="Screen Shot 2015-06-14 at 9.1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7" y="3170757"/>
            <a:ext cx="8935243" cy="207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857" y="2595562"/>
            <a:ext cx="8029043" cy="36707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62626"/>
                </a:solidFill>
              </a:rPr>
              <a:t>Transitive or Intransitive? 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Transitive verb: an action verb that sends its action to a noun or pronoun (the direct object of the sentence) 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Intransitive verb: a verb without a corresponding direct object</a:t>
            </a:r>
          </a:p>
          <a:p>
            <a:endParaRPr lang="en-US" sz="32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3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2595562"/>
            <a:ext cx="8376971" cy="36707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62626"/>
                </a:solidFill>
              </a:rPr>
              <a:t>Transitive or Intransitive?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Ask yourself: Is there a direct object?</a:t>
            </a:r>
          </a:p>
          <a:p>
            <a:pPr lvl="1"/>
            <a:r>
              <a:rPr lang="en-US" sz="3000" b="1" dirty="0">
                <a:solidFill>
                  <a:srgbClr val="262626"/>
                </a:solidFill>
              </a:rPr>
              <a:t>Yes= Transitive</a:t>
            </a:r>
          </a:p>
          <a:p>
            <a:pPr lvl="1"/>
            <a:r>
              <a:rPr lang="en-US" sz="3000" b="1" dirty="0">
                <a:solidFill>
                  <a:srgbClr val="262626"/>
                </a:solidFill>
              </a:rPr>
              <a:t>No= Intransitive </a:t>
            </a:r>
          </a:p>
        </p:txBody>
      </p:sp>
    </p:spTree>
    <p:extLst>
      <p:ext uri="{BB962C8B-B14F-4D97-AF65-F5344CB8AC3E}">
        <p14:creationId xmlns:p14="http://schemas.microsoft.com/office/powerpoint/2010/main" val="30405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OBJECT</a:t>
            </a:r>
          </a:p>
        </p:txBody>
      </p:sp>
      <p:pic>
        <p:nvPicPr>
          <p:cNvPr id="4" name="Picture 3" descr="Screen Shot 2015-06-14 at 9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2" y="2856375"/>
            <a:ext cx="8813468" cy="215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4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Parts of a Sentence: Direct Object</a:t>
            </a:r>
          </a:p>
        </p:txBody>
      </p:sp>
      <p:pic>
        <p:nvPicPr>
          <p:cNvPr id="4" name="Picture 3" descr="Screen Shot 2015-06-14 at 9.59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2" y="3092947"/>
            <a:ext cx="9004828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0908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201</TotalTime>
  <Words>324</Words>
  <Application>Microsoft Office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Perception</vt:lpstr>
      <vt:lpstr>Introduction to Grammar </vt:lpstr>
      <vt:lpstr>What is grammar?</vt:lpstr>
      <vt:lpstr>The Structure</vt:lpstr>
      <vt:lpstr>Parts of a Sentence: NOUN</vt:lpstr>
      <vt:lpstr>Parts of a Sentence: VERB</vt:lpstr>
      <vt:lpstr>Type of Verb?</vt:lpstr>
      <vt:lpstr>Type of Verb?</vt:lpstr>
      <vt:lpstr>Parts of a Sentence: OBJECT</vt:lpstr>
      <vt:lpstr>Parts of a Sentence: Direct Object</vt:lpstr>
      <vt:lpstr>Part of a Sentence: Indirect Object</vt:lpstr>
      <vt:lpstr>Part of a Sentence: Adjective</vt:lpstr>
      <vt:lpstr>Part of a Sentence: Adverb</vt:lpstr>
      <vt:lpstr>Part of a Sentence: Preposition</vt:lpstr>
      <vt:lpstr>Prepositions</vt:lpstr>
      <vt:lpstr>Conjunctions</vt:lpstr>
      <vt:lpstr>Interjections</vt:lpstr>
      <vt:lpstr>Articles</vt:lpstr>
      <vt:lpstr>Gerund</vt:lpstr>
      <vt:lpstr>Grammar Help?</vt:lpstr>
    </vt:vector>
  </TitlesOfParts>
  <Company>Indiana Unversity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Grammar</dc:title>
  <dc:creator>Kaylie Fougerousse</dc:creator>
  <cp:lastModifiedBy>Mark Beland</cp:lastModifiedBy>
  <cp:revision>12</cp:revision>
  <dcterms:created xsi:type="dcterms:W3CDTF">2015-06-15T01:00:46Z</dcterms:created>
  <dcterms:modified xsi:type="dcterms:W3CDTF">2020-08-16T13:23:47Z</dcterms:modified>
</cp:coreProperties>
</file>