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0" r:id="rId4"/>
    <p:sldId id="257" r:id="rId5"/>
    <p:sldId id="258" r:id="rId6"/>
    <p:sldId id="268" r:id="rId7"/>
    <p:sldId id="261" r:id="rId8"/>
    <p:sldId id="262" r:id="rId9"/>
    <p:sldId id="265"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685F493-70AC-4A10-ACE3-7498537EA17B}" type="datetimeFigureOut">
              <a:rPr lang="en-US" smtClean="0"/>
              <a:t>4/8/2013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230BB-56BB-4BA3-85C1-FF79C18D4DA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85F493-70AC-4A10-ACE3-7498537EA17B}" type="datetimeFigureOut">
              <a:rPr lang="en-US" smtClean="0"/>
              <a:t>4/8/2013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230BB-56BB-4BA3-85C1-FF79C18D4DA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85F493-70AC-4A10-ACE3-7498537EA17B}" type="datetimeFigureOut">
              <a:rPr lang="en-US" smtClean="0"/>
              <a:t>4/8/2013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230BB-56BB-4BA3-85C1-FF79C18D4DA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8685F493-70AC-4A10-ACE3-7498537EA17B}" type="datetimeFigureOut">
              <a:rPr lang="en-US" smtClean="0"/>
              <a:t>4/8/2013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230BB-56BB-4BA3-85C1-FF79C18D4DA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85F493-70AC-4A10-ACE3-7498537EA17B}" type="datetimeFigureOut">
              <a:rPr lang="en-US" smtClean="0"/>
              <a:t>4/8/2013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230BB-56BB-4BA3-85C1-FF79C18D4DA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685F493-70AC-4A10-ACE3-7498537EA17B}" type="datetimeFigureOut">
              <a:rPr lang="en-US" smtClean="0"/>
              <a:t>4/8/2013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8230BB-56BB-4BA3-85C1-FF79C18D4DA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85F493-70AC-4A10-ACE3-7498537EA17B}" type="datetimeFigureOut">
              <a:rPr lang="en-US" smtClean="0"/>
              <a:t>4/8/2013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8230BB-56BB-4BA3-85C1-FF79C18D4DA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85F493-70AC-4A10-ACE3-7498537EA17B}" type="datetimeFigureOut">
              <a:rPr lang="en-US" smtClean="0"/>
              <a:t>4/8/2013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8230BB-56BB-4BA3-85C1-FF79C18D4DA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5F493-70AC-4A10-ACE3-7498537EA17B}" type="datetimeFigureOut">
              <a:rPr lang="en-US" smtClean="0"/>
              <a:t>4/8/2013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8230BB-56BB-4BA3-85C1-FF79C18D4DA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85F493-70AC-4A10-ACE3-7498537EA17B}" type="datetimeFigureOut">
              <a:rPr lang="en-US" smtClean="0"/>
              <a:t>4/8/2013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8230BB-56BB-4BA3-85C1-FF79C18D4DA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85F493-70AC-4A10-ACE3-7498537EA17B}" type="datetimeFigureOut">
              <a:rPr lang="en-US" smtClean="0"/>
              <a:t>4/8/2013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8230BB-56BB-4BA3-85C1-FF79C18D4DAC}" type="slidenum">
              <a:rPr lang="en-US" smtClean="0"/>
              <a:t>‹#›</a:t>
            </a:fld>
            <a:endParaRPr lang="en-US"/>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8685F493-70AC-4A10-ACE3-7498537EA17B}" type="datetimeFigureOut">
              <a:rPr lang="en-US" smtClean="0"/>
              <a:t>4/8/2013</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F58230BB-56BB-4BA3-85C1-FF79C18D4DAC}" type="slidenum">
              <a:rPr lang="en-US" smtClean="0"/>
              <a:t>‹#›</a:t>
            </a:fld>
            <a:endParaRPr lang="en-US"/>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png"/><Relationship Id="rId3" Type="http://schemas.microsoft.com/office/2007/relationships/media" Target="../media/media2.wav"/><Relationship Id="rId7" Type="http://schemas.openxmlformats.org/officeDocument/2006/relationships/slideLayout" Target="../slideLayouts/slideLayout2.xml"/><Relationship Id="rId2" Type="http://schemas.openxmlformats.org/officeDocument/2006/relationships/audio" Target="../media/media1.wav"/><Relationship Id="rId1" Type="http://schemas.microsoft.com/office/2007/relationships/media" Target="../media/media1.wav"/><Relationship Id="rId6" Type="http://schemas.openxmlformats.org/officeDocument/2006/relationships/audio" Target="../media/media3.wav"/><Relationship Id="rId5" Type="http://schemas.microsoft.com/office/2007/relationships/media" Target="../media/media3.wav"/><Relationship Id="rId10" Type="http://schemas.openxmlformats.org/officeDocument/2006/relationships/image" Target="../media/image3.png"/><Relationship Id="rId4" Type="http://schemas.openxmlformats.org/officeDocument/2006/relationships/audio" Target="../media/media2.wav"/><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963938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Shocking Statistic or Fact</a:t>
            </a:r>
            <a:endParaRPr lang="en-US" dirty="0"/>
          </a:p>
        </p:txBody>
      </p:sp>
      <p:sp>
        <p:nvSpPr>
          <p:cNvPr id="3" name="Content Placeholder 2"/>
          <p:cNvSpPr>
            <a:spLocks noGrp="1"/>
          </p:cNvSpPr>
          <p:nvPr>
            <p:ph idx="1"/>
          </p:nvPr>
        </p:nvSpPr>
        <p:spPr/>
        <p:txBody>
          <a:bodyPr anchor="t">
            <a:normAutofit/>
          </a:bodyPr>
          <a:lstStyle/>
          <a:p>
            <a:pPr marL="0" indent="0">
              <a:buNone/>
            </a:pPr>
            <a:r>
              <a:rPr lang="en-US" sz="2800" dirty="0" smtClean="0"/>
              <a:t>By the time you finish reading this first paragraph, 108 people worldwide will have died (wiki.answers.com).  Death is a natural part of life for all humans.  That being said, many humans refuse to surrender to death without a fight first.  In </a:t>
            </a:r>
            <a:r>
              <a:rPr lang="en-US" sz="2800" dirty="0"/>
              <a:t>“Do not go gentle,” Dylan Thomas suggests that . . .</a:t>
            </a:r>
          </a:p>
          <a:p>
            <a:pPr marL="0" indent="0">
              <a:buNone/>
            </a:pPr>
            <a:endParaRPr lang="en-US" sz="2400" dirty="0"/>
          </a:p>
        </p:txBody>
      </p:sp>
    </p:spTree>
    <p:extLst>
      <p:ext uri="{BB962C8B-B14F-4D97-AF65-F5344CB8AC3E}">
        <p14:creationId xmlns:p14="http://schemas.microsoft.com/office/powerpoint/2010/main" val="21328525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Bother?</a:t>
            </a:r>
            <a:endParaRPr lang="en-US" dirty="0"/>
          </a:p>
        </p:txBody>
      </p:sp>
      <p:sp>
        <p:nvSpPr>
          <p:cNvPr id="3" name="Content Placeholder 2"/>
          <p:cNvSpPr>
            <a:spLocks noGrp="1"/>
          </p:cNvSpPr>
          <p:nvPr>
            <p:ph idx="1"/>
          </p:nvPr>
        </p:nvSpPr>
        <p:spPr/>
        <p:txBody>
          <a:bodyPr>
            <a:normAutofit/>
          </a:bodyPr>
          <a:lstStyle/>
          <a:p>
            <a:r>
              <a:rPr lang="en-US" sz="2400" dirty="0" smtClean="0"/>
              <a:t>In the world of education, most teachers have determined the grade a student’s essay will receive after reading the first paragraph.</a:t>
            </a:r>
          </a:p>
          <a:p>
            <a:r>
              <a:rPr lang="en-US" sz="2400" dirty="0" smtClean="0"/>
              <a:t>In the real world, the reader gives the writer 20 seconds of his time.  If he is not impressed, the reader moves on to other pursuits.</a:t>
            </a:r>
            <a:endParaRPr lang="en-US" sz="2400" dirty="0"/>
          </a:p>
        </p:txBody>
      </p:sp>
    </p:spTree>
    <p:extLst>
      <p:ext uri="{BB962C8B-B14F-4D97-AF65-F5344CB8AC3E}">
        <p14:creationId xmlns:p14="http://schemas.microsoft.com/office/powerpoint/2010/main" val="2777232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effective introduction?</a:t>
            </a:r>
            <a:endParaRPr lang="en-US" dirty="0"/>
          </a:p>
        </p:txBody>
      </p:sp>
      <p:sp>
        <p:nvSpPr>
          <p:cNvPr id="3" name="Content Placeholder 2"/>
          <p:cNvSpPr>
            <a:spLocks noGrp="1"/>
          </p:cNvSpPr>
          <p:nvPr>
            <p:ph idx="1"/>
          </p:nvPr>
        </p:nvSpPr>
        <p:spPr/>
        <p:txBody>
          <a:bodyPr/>
          <a:lstStyle/>
          <a:p>
            <a:r>
              <a:rPr lang="en-US" sz="2400" dirty="0" smtClean="0"/>
              <a:t>An effective introduction</a:t>
            </a:r>
          </a:p>
          <a:p>
            <a:pPr lvl="1"/>
            <a:r>
              <a:rPr lang="en-US" sz="2400" dirty="0" smtClean="0"/>
              <a:t>Grabs your reader by the throat, pulls them into your paper and says, “read this.”</a:t>
            </a:r>
          </a:p>
          <a:p>
            <a:pPr lvl="1"/>
            <a:r>
              <a:rPr lang="en-US" sz="2400" dirty="0" smtClean="0"/>
              <a:t>Earns applause</a:t>
            </a:r>
          </a:p>
          <a:p>
            <a:pPr lvl="1"/>
            <a:r>
              <a:rPr lang="en-US" sz="2400" dirty="0" smtClean="0"/>
              <a:t>Stops traffic</a:t>
            </a:r>
          </a:p>
          <a:p>
            <a:pPr lvl="1"/>
            <a:r>
              <a:rPr lang="en-US" sz="2400" dirty="0"/>
              <a:t>Blows your reader’s </a:t>
            </a:r>
            <a:r>
              <a:rPr lang="en-US" sz="2400" dirty="0" smtClean="0"/>
              <a:t>mind</a:t>
            </a:r>
            <a:endParaRPr lang="en-US" dirty="0" smtClean="0"/>
          </a:p>
        </p:txBody>
      </p:sp>
      <p:pic>
        <p:nvPicPr>
          <p:cNvPr id="4" name="j0214098.wav">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8"/>
          <a:stretch>
            <a:fillRect/>
          </a:stretch>
        </p:blipFill>
        <p:spPr>
          <a:xfrm>
            <a:off x="8839200" y="6673194"/>
            <a:ext cx="152400" cy="152400"/>
          </a:xfrm>
          <a:prstGeom prst="rect">
            <a:avLst/>
          </a:prstGeom>
        </p:spPr>
      </p:pic>
      <p:pic>
        <p:nvPicPr>
          <p:cNvPr id="7" name="MS900097484[1].wav">
            <a:hlinkClick r:id="" action="ppaction://media"/>
          </p:cNvPr>
          <p:cNvPicPr>
            <a:picLocks noChangeAspect="1"/>
          </p:cNvPicPr>
          <p:nvPr>
            <a:audioFile r:link="rId4"/>
            <p:extLst>
              <p:ext uri="{DAA4B4D4-6D71-4841-9C94-3DE7FCFB9230}">
                <p14:media xmlns:p14="http://schemas.microsoft.com/office/powerpoint/2010/main" r:embed="rId3"/>
              </p:ext>
            </p:extLst>
          </p:nvPr>
        </p:nvPicPr>
        <p:blipFill>
          <a:blip r:embed="rId9"/>
          <a:stretch>
            <a:fillRect/>
          </a:stretch>
        </p:blipFill>
        <p:spPr>
          <a:xfrm>
            <a:off x="7620000" y="6705600"/>
            <a:ext cx="152400" cy="152400"/>
          </a:xfrm>
          <a:prstGeom prst="rect">
            <a:avLst/>
          </a:prstGeom>
        </p:spPr>
      </p:pic>
      <p:pic>
        <p:nvPicPr>
          <p:cNvPr id="11" name="MS900069654[1].wav">
            <a:hlinkClick r:id="" action="ppaction://media"/>
          </p:cNvPr>
          <p:cNvPicPr>
            <a:picLocks noChangeAspect="1"/>
          </p:cNvPicPr>
          <p:nvPr>
            <a:audioFile r:link="rId6"/>
            <p:extLst>
              <p:ext uri="{DAA4B4D4-6D71-4841-9C94-3DE7FCFB9230}">
                <p14:media xmlns:p14="http://schemas.microsoft.com/office/powerpoint/2010/main" r:embed="rId5"/>
              </p:ext>
            </p:extLst>
          </p:nvPr>
        </p:nvPicPr>
        <p:blipFill>
          <a:blip r:embed="rId10"/>
          <a:stretch>
            <a:fillRect/>
          </a:stretch>
        </p:blipFill>
        <p:spPr>
          <a:xfrm>
            <a:off x="8305800" y="6692244"/>
            <a:ext cx="114300" cy="114300"/>
          </a:xfrm>
          <a:prstGeom prst="rect">
            <a:avLst/>
          </a:prstGeom>
        </p:spPr>
      </p:pic>
    </p:spTree>
    <p:extLst>
      <p:ext uri="{BB962C8B-B14F-4D97-AF65-F5344CB8AC3E}">
        <p14:creationId xmlns:p14="http://schemas.microsoft.com/office/powerpoint/2010/main" val="3203674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1" presetClass="mediacall" presetSubtype="0" fill="hold" nodeType="afterEffect">
                                  <p:stCondLst>
                                    <p:cond delay="500"/>
                                  </p:stCondLst>
                                  <p:childTnLst>
                                    <p:cmd type="call" cmd="playFrom(0.0)">
                                      <p:cBhvr>
                                        <p:cTn id="23" dur="4744" fill="hold"/>
                                        <p:tgtEl>
                                          <p:spTgt spid="4"/>
                                        </p:tgtEl>
                                      </p:cBhvr>
                                    </p:cmd>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0" fill="hold">
                            <p:stCondLst>
                              <p:cond delay="500"/>
                            </p:stCondLst>
                            <p:childTnLst>
                              <p:par>
                                <p:cTn id="31" presetID="1" presetClass="mediacall" presetSubtype="0" fill="hold" nodeType="afterEffect">
                                  <p:stCondLst>
                                    <p:cond delay="500"/>
                                  </p:stCondLst>
                                  <p:childTnLst>
                                    <p:cmd type="call" cmd="playFrom(0.0)">
                                      <p:cBhvr>
                                        <p:cTn id="32" dur="3401" fill="hold"/>
                                        <p:tgtEl>
                                          <p:spTgt spid="11"/>
                                        </p:tgtEl>
                                      </p:cBhvr>
                                    </p:cmd>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9" fill="hold">
                            <p:stCondLst>
                              <p:cond delay="500"/>
                            </p:stCondLst>
                            <p:childTnLst>
                              <p:par>
                                <p:cTn id="40" presetID="1" presetClass="mediacall" presetSubtype="0" fill="hold" nodeType="afterEffect">
                                  <p:stCondLst>
                                    <p:cond delay="500"/>
                                  </p:stCondLst>
                                  <p:childTnLst>
                                    <p:cmd type="call" cmd="playFrom(0.0)">
                                      <p:cBhvr>
                                        <p:cTn id="41" dur="213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42" fill="hold" display="0">
                  <p:stCondLst>
                    <p:cond delay="indefinite"/>
                  </p:stCondLst>
                  <p:endCondLst>
                    <p:cond evt="onStopAudio" delay="0">
                      <p:tgtEl>
                        <p:sldTgt/>
                      </p:tgtEl>
                    </p:cond>
                  </p:endCondLst>
                </p:cTn>
                <p:tgtEl>
                  <p:spTgt spid="4"/>
                </p:tgtEl>
              </p:cMediaNode>
            </p:audio>
            <p:audio>
              <p:cMediaNode vol="80000">
                <p:cTn id="43" fill="hold" display="0">
                  <p:stCondLst>
                    <p:cond delay="indefinite"/>
                  </p:stCondLst>
                  <p:endCondLst>
                    <p:cond evt="onStopAudio" delay="0">
                      <p:tgtEl>
                        <p:sldTgt/>
                      </p:tgtEl>
                    </p:cond>
                  </p:endCondLst>
                </p:cTn>
                <p:tgtEl>
                  <p:spTgt spid="7"/>
                </p:tgtEl>
              </p:cMediaNode>
            </p:audio>
            <p:audio>
              <p:cMediaNode vol="80000">
                <p:cTn id="44" fill="hold" display="0">
                  <p:stCondLst>
                    <p:cond delay="indefinite"/>
                  </p:stCondLst>
                  <p:endCondLst>
                    <p:cond evt="onStopAudio" delay="0">
                      <p:tgtEl>
                        <p:sldTgt/>
                      </p:tgtEl>
                    </p:cond>
                  </p:endCondLst>
                </p:cTn>
                <p:tgtEl>
                  <p:spTgt spid="11"/>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Prompt:</a:t>
            </a:r>
            <a:endParaRPr lang="en-US" dirty="0"/>
          </a:p>
        </p:txBody>
      </p:sp>
      <p:sp>
        <p:nvSpPr>
          <p:cNvPr id="3" name="Content Placeholder 2"/>
          <p:cNvSpPr>
            <a:spLocks noGrp="1"/>
          </p:cNvSpPr>
          <p:nvPr>
            <p:ph idx="1"/>
          </p:nvPr>
        </p:nvSpPr>
        <p:spPr/>
        <p:txBody>
          <a:bodyPr anchor="ctr"/>
          <a:lstStyle/>
          <a:p>
            <a:pPr marL="0" indent="0" algn="ctr">
              <a:buNone/>
            </a:pPr>
            <a:r>
              <a:rPr lang="en-US" sz="4400" dirty="0" smtClean="0"/>
              <a:t>Write a rhetorical analysis essay exploring how Dylan Thomas develops his theme in “Do not go gentle.”</a:t>
            </a:r>
            <a:endParaRPr lang="en-US" sz="4400" dirty="0"/>
          </a:p>
          <a:p>
            <a:endParaRPr lang="en-US" dirty="0"/>
          </a:p>
        </p:txBody>
      </p:sp>
    </p:spTree>
    <p:extLst>
      <p:ext uri="{BB962C8B-B14F-4D97-AF65-F5344CB8AC3E}">
        <p14:creationId xmlns:p14="http://schemas.microsoft.com/office/powerpoint/2010/main" val="9815161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Student Response:</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smtClean="0"/>
              <a:t>Dylan Thomas was a poet who wrote a lot of stuff about different themes.  One of the themes he writes about is death. In “Do not go gentle,” Dylan Thomas suggests that. . .</a:t>
            </a:r>
            <a:endParaRPr lang="en-US" sz="3200" dirty="0"/>
          </a:p>
        </p:txBody>
      </p:sp>
    </p:spTree>
    <p:extLst>
      <p:ext uri="{BB962C8B-B14F-4D97-AF65-F5344CB8AC3E}">
        <p14:creationId xmlns:p14="http://schemas.microsoft.com/office/powerpoint/2010/main" val="24909639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Rhetorical Question</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How do people cope with the reality that they are all going to die someday?  This question has puzzled human beings for centuries.  The poet, Dylan Thomas, offers his opinion about how men should accommodate death in their lives.  In “Do not go gentle,” Dylan Thomas suggests that . . .</a:t>
            </a:r>
            <a:endParaRPr lang="en-US" sz="2400" dirty="0"/>
          </a:p>
        </p:txBody>
      </p:sp>
    </p:spTree>
    <p:extLst>
      <p:ext uri="{BB962C8B-B14F-4D97-AF65-F5344CB8AC3E}">
        <p14:creationId xmlns:p14="http://schemas.microsoft.com/office/powerpoint/2010/main" val="25852362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Vivid description</a:t>
            </a:r>
            <a:endParaRPr lang="en-US" dirty="0"/>
          </a:p>
        </p:txBody>
      </p:sp>
      <p:sp>
        <p:nvSpPr>
          <p:cNvPr id="3" name="Content Placeholder 2"/>
          <p:cNvSpPr>
            <a:spLocks noGrp="1"/>
          </p:cNvSpPr>
          <p:nvPr>
            <p:ph idx="1"/>
          </p:nvPr>
        </p:nvSpPr>
        <p:spPr>
          <a:xfrm>
            <a:off x="1009443" y="1807361"/>
            <a:ext cx="7125112" cy="4288639"/>
          </a:xfrm>
        </p:spPr>
        <p:txBody>
          <a:bodyPr>
            <a:normAutofit fontScale="92500"/>
          </a:bodyPr>
          <a:lstStyle/>
          <a:p>
            <a:pPr marL="0" indent="0">
              <a:buNone/>
            </a:pPr>
            <a:r>
              <a:rPr lang="en-US" sz="2800" dirty="0" smtClean="0"/>
              <a:t>I hear the hacking cough and know the sight that follows after.  My grandpa pulls out his handkerchief and spits yellow mucus into it.  His hospital room smells of sterile instruments, dying flowers, and the decay of human flesh.  I know he does not have long to live, but he does not let that defeat him.  He will fight this sickness until it kills him</a:t>
            </a:r>
            <a:r>
              <a:rPr lang="en-US" sz="2800" dirty="0"/>
              <a:t>.  </a:t>
            </a:r>
            <a:r>
              <a:rPr lang="en-US" sz="2800" dirty="0" err="1"/>
              <a:t>In“Do</a:t>
            </a:r>
            <a:r>
              <a:rPr lang="en-US" sz="2800" dirty="0"/>
              <a:t> not go gentle,” Dylan Thomas suggests that . . </a:t>
            </a:r>
            <a:r>
              <a:rPr lang="en-US" sz="2800" dirty="0" smtClean="0"/>
              <a:t>. </a:t>
            </a:r>
          </a:p>
        </p:txBody>
      </p:sp>
    </p:spTree>
    <p:extLst>
      <p:ext uri="{BB962C8B-B14F-4D97-AF65-F5344CB8AC3E}">
        <p14:creationId xmlns:p14="http://schemas.microsoft.com/office/powerpoint/2010/main" val="42292679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Anecdote</a:t>
            </a:r>
            <a:endParaRPr lang="en-US" dirty="0"/>
          </a:p>
        </p:txBody>
      </p:sp>
      <p:sp>
        <p:nvSpPr>
          <p:cNvPr id="3" name="Content Placeholder 2"/>
          <p:cNvSpPr>
            <a:spLocks noGrp="1"/>
          </p:cNvSpPr>
          <p:nvPr>
            <p:ph idx="1"/>
          </p:nvPr>
        </p:nvSpPr>
        <p:spPr>
          <a:xfrm>
            <a:off x="381000" y="1676401"/>
            <a:ext cx="8229600" cy="4800600"/>
          </a:xfrm>
        </p:spPr>
        <p:txBody>
          <a:bodyPr>
            <a:normAutofit fontScale="85000" lnSpcReduction="20000"/>
          </a:bodyPr>
          <a:lstStyle/>
          <a:p>
            <a:pPr marL="0" indent="0">
              <a:buNone/>
            </a:pPr>
            <a:r>
              <a:rPr lang="en-US" sz="2800" dirty="0" smtClean="0"/>
              <a:t>I did not understand the absolute finality of death until I watched a car run over my dog, Lucky.  </a:t>
            </a:r>
            <a:r>
              <a:rPr lang="en-US" sz="2800" dirty="0" smtClean="0"/>
              <a:t>He was an energetic black lab just out of puppyhood, still with the bumbling gait of one not entirely in command of his limbs.  We had gone out on one of our walks down the quiet streets that made up our subdivision.  In my eight-year-old brain, I hadn’t thought to put a leash on him.  When I saw the bumper of the car zooming around the corner, I realized my omission of the leash was a mistake.  And as I cuddled </a:t>
            </a:r>
            <a:r>
              <a:rPr lang="en-US" sz="2800" dirty="0" err="1" smtClean="0"/>
              <a:t>Lucky’s</a:t>
            </a:r>
            <a:r>
              <a:rPr lang="en-US" sz="2800" dirty="0" smtClean="0"/>
              <a:t> head in my arms out in the middle of the street, I wanted nothing more than for Lucky to spring up, legs and body restored; I wanted him to cheat death. </a:t>
            </a:r>
            <a:r>
              <a:rPr lang="en-US" sz="2800" dirty="0" smtClean="0"/>
              <a:t>In </a:t>
            </a:r>
            <a:r>
              <a:rPr lang="en-US" sz="2800" dirty="0" smtClean="0"/>
              <a:t>“Do </a:t>
            </a:r>
            <a:r>
              <a:rPr lang="en-US" sz="2800" dirty="0"/>
              <a:t>not go gentle,” Dylan Thomas suggests that . . .</a:t>
            </a:r>
          </a:p>
          <a:p>
            <a:pPr marL="0" indent="0">
              <a:buNone/>
            </a:pPr>
            <a:endParaRPr lang="en-US" sz="2800" dirty="0"/>
          </a:p>
        </p:txBody>
      </p:sp>
    </p:spTree>
    <p:extLst>
      <p:ext uri="{BB962C8B-B14F-4D97-AF65-F5344CB8AC3E}">
        <p14:creationId xmlns:p14="http://schemas.microsoft.com/office/powerpoint/2010/main" val="21702722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Quotation from a Famous Person</a:t>
            </a:r>
            <a:endParaRPr lang="en-US" dirty="0"/>
          </a:p>
        </p:txBody>
      </p:sp>
      <p:sp>
        <p:nvSpPr>
          <p:cNvPr id="3" name="Content Placeholder 2"/>
          <p:cNvSpPr>
            <a:spLocks noGrp="1"/>
          </p:cNvSpPr>
          <p:nvPr>
            <p:ph idx="1"/>
          </p:nvPr>
        </p:nvSpPr>
        <p:spPr/>
        <p:txBody>
          <a:bodyPr anchor="t">
            <a:normAutofit lnSpcReduction="10000"/>
          </a:bodyPr>
          <a:lstStyle/>
          <a:p>
            <a:pPr marL="0" indent="0">
              <a:buNone/>
            </a:pPr>
            <a:r>
              <a:rPr lang="en-US" sz="2800" dirty="0" err="1" smtClean="0"/>
              <a:t>Euripedes</a:t>
            </a:r>
            <a:r>
              <a:rPr lang="en-US" sz="2800" dirty="0" smtClean="0"/>
              <a:t> once said, “No one can confidently say that he will still be living tomorrow” (Brainyquote.com).  Indeed, the wisdom in </a:t>
            </a:r>
            <a:r>
              <a:rPr lang="en-US" sz="2800" dirty="0" err="1" smtClean="0"/>
              <a:t>Euripedes</a:t>
            </a:r>
            <a:r>
              <a:rPr lang="en-US" sz="2800" dirty="0" smtClean="0"/>
              <a:t>’ words is undeniable.  As human beings, death is inevitable.  However, that does not mean we have to accept our fate without </a:t>
            </a:r>
            <a:r>
              <a:rPr lang="en-US" sz="2800" dirty="0" smtClean="0"/>
              <a:t>a fight.  </a:t>
            </a:r>
            <a:r>
              <a:rPr lang="en-US" sz="2800" dirty="0" smtClean="0"/>
              <a:t>In </a:t>
            </a:r>
            <a:r>
              <a:rPr lang="en-US" sz="2800" dirty="0"/>
              <a:t>“Do not go gentle,” Dylan Thomas suggests that . . .</a:t>
            </a:r>
          </a:p>
          <a:p>
            <a:pPr marL="0" indent="0">
              <a:buNone/>
            </a:pPr>
            <a:endParaRPr lang="en-US" sz="2800" dirty="0"/>
          </a:p>
        </p:txBody>
      </p:sp>
    </p:spTree>
    <p:extLst>
      <p:ext uri="{BB962C8B-B14F-4D97-AF65-F5344CB8AC3E}">
        <p14:creationId xmlns:p14="http://schemas.microsoft.com/office/powerpoint/2010/main" val="2278954131"/>
      </p:ext>
    </p:extLst>
  </p:cSld>
  <p:clrMapOvr>
    <a:masterClrMapping/>
  </p:clrMapOvr>
  <p:timing>
    <p:tnLst>
      <p:par>
        <p:cTn id="1" dur="indefinite" restart="never" nodeType="tmRoot"/>
      </p:par>
    </p:tnLst>
  </p:timing>
</p:sld>
</file>

<file path=ppt/theme/theme1.xml><?xml version="1.0" encoding="utf-8"?>
<a:theme xmlns:a="http://schemas.openxmlformats.org/drawingml/2006/main" name="Summer">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Summer</Template>
  <TotalTime>188</TotalTime>
  <Words>603</Words>
  <Application>Microsoft Office PowerPoint</Application>
  <PresentationFormat>On-screen Show (4:3)</PresentationFormat>
  <Paragraphs>24</Paragraphs>
  <Slides>10</Slides>
  <Notes>0</Notes>
  <HiddenSlides>0</HiddenSlides>
  <MMClips>3</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Summer</vt:lpstr>
      <vt:lpstr>Introductions</vt:lpstr>
      <vt:lpstr>Why Bother?</vt:lpstr>
      <vt:lpstr>What is an effective introduction?</vt:lpstr>
      <vt:lpstr>Prompt:</vt:lpstr>
      <vt:lpstr>Standard Student Response:</vt:lpstr>
      <vt:lpstr>Rhetorical Question</vt:lpstr>
      <vt:lpstr>Vivid description</vt:lpstr>
      <vt:lpstr>Anecdote</vt:lpstr>
      <vt:lpstr>Quotation from a Famous Person</vt:lpstr>
      <vt:lpstr>Shocking Statistic or Fact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Introductions</dc:title>
  <dc:creator>McCune, Mariah</dc:creator>
  <cp:lastModifiedBy>McCune, Mariah</cp:lastModifiedBy>
  <cp:revision>17</cp:revision>
  <dcterms:created xsi:type="dcterms:W3CDTF">2012-09-13T17:41:04Z</dcterms:created>
  <dcterms:modified xsi:type="dcterms:W3CDTF">2013-04-08T13:58:22Z</dcterms:modified>
</cp:coreProperties>
</file>